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media/image9.png" ContentType="image/png"/>
  <Override PartName="/ppt/media/image28.jpeg" ContentType="image/jpe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34.jpeg" ContentType="image/jpeg"/>
  <Override PartName="/ppt/media/image6.png" ContentType="image/png"/>
  <Override PartName="/ppt/media/image7.png" ContentType="image/png"/>
  <Override PartName="/ppt/media/image8.png" ContentType="image/png"/>
  <Override PartName="/ppt/media/image29.jpeg" ContentType="image/jpe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35.jpeg" ContentType="image/jpe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46.gif" ContentType="image/gif"/>
  <Override PartName="/ppt/media/image36.jpeg" ContentType="image/jpeg"/>
  <Override PartName="/ppt/media/image25.png" ContentType="image/png"/>
  <Override PartName="/ppt/media/image26.png" ContentType="image/png"/>
  <Override PartName="/ppt/media/image27.png" ContentType="image/png"/>
  <Override PartName="/ppt/media/image30.jpeg" ContentType="image/jpeg"/>
  <Override PartName="/ppt/media/image42.png" ContentType="image/png"/>
  <Override PartName="/ppt/media/image31.jpeg" ContentType="image/jpeg"/>
  <Override PartName="/ppt/media/image32.jpeg" ContentType="image/jpeg"/>
  <Override PartName="/ppt/media/image33.jpeg" ContentType="image/jpeg"/>
  <Override PartName="/ppt/media/image37.jpeg" ContentType="image/jpeg"/>
  <Override PartName="/ppt/media/image45.png" ContentType="image/png"/>
  <Override PartName="/ppt/media/image38.jpeg" ContentType="image/jpeg"/>
  <Override PartName="/ppt/media/image39.png" ContentType="image/png"/>
  <Override PartName="/ppt/media/image40.png" ContentType="image/png"/>
  <Override PartName="/ppt/media/image41.png" ContentType="image/png"/>
  <Override PartName="/ppt/media/image43.png" ContentType="image/png"/>
  <Override PartName="/ppt/media/image4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24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1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2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9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0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1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0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ubTitle"/>
          </p:nvPr>
        </p:nvSpPr>
        <p:spPr>
          <a:xfrm>
            <a:off x="311760" y="1341000"/>
            <a:ext cx="8519400" cy="39830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2" name="PlaceHolder 5"/>
          <p:cNvSpPr>
            <a:spLocks noGrp="1"/>
          </p:cNvSpPr>
          <p:nvPr>
            <p:ph type="body"/>
          </p:nvPr>
        </p:nvSpPr>
        <p:spPr>
          <a:xfrm>
            <a:off x="4673880" y="276120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7" name="PlaceHolder 5"/>
          <p:cNvSpPr>
            <a:spLocks noGrp="1"/>
          </p:cNvSpPr>
          <p:nvPr>
            <p:ph type="body"/>
          </p:nvPr>
        </p:nvSpPr>
        <p:spPr>
          <a:xfrm>
            <a:off x="45720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8" name="PlaceHolder 6"/>
          <p:cNvSpPr>
            <a:spLocks noGrp="1"/>
          </p:cNvSpPr>
          <p:nvPr>
            <p:ph type="body"/>
          </p:nvPr>
        </p:nvSpPr>
        <p:spPr>
          <a:xfrm>
            <a:off x="323964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9" name="PlaceHolder 7"/>
          <p:cNvSpPr>
            <a:spLocks noGrp="1"/>
          </p:cNvSpPr>
          <p:nvPr>
            <p:ph type="body"/>
          </p:nvPr>
        </p:nvSpPr>
        <p:spPr>
          <a:xfrm>
            <a:off x="6022080" y="2761200"/>
            <a:ext cx="264960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880" y="1203480"/>
            <a:ext cx="401544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200"/>
            <a:ext cx="8228880" cy="1422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1"/>
          <p:cNvGrpSpPr/>
          <p:nvPr/>
        </p:nvGrpSpPr>
        <p:grpSpPr>
          <a:xfrm>
            <a:off x="360" y="-6120"/>
            <a:ext cx="9143280" cy="5150160"/>
            <a:chOff x="360" y="-6120"/>
            <a:chExt cx="9143280" cy="5150160"/>
          </a:xfrm>
        </p:grpSpPr>
        <p:sp>
          <p:nvSpPr>
            <p:cNvPr id="39" name="Line 2"/>
            <p:cNvSpPr/>
            <p:nvPr/>
          </p:nvSpPr>
          <p:spPr>
            <a:xfrm>
              <a:off x="7028280" y="360"/>
              <a:ext cx="914400" cy="5143680"/>
            </a:xfrm>
            <a:prstGeom prst="line">
              <a:avLst/>
            </a:prstGeom>
            <a:ln w="9360">
              <a:solidFill>
                <a:srgbClr val="5fcbef"/>
              </a:solidFill>
              <a:beve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" name="Line 3"/>
            <p:cNvSpPr/>
            <p:nvPr/>
          </p:nvSpPr>
          <p:spPr>
            <a:xfrm flipH="1">
              <a:off x="5568840" y="2761560"/>
              <a:ext cx="3572640" cy="2382480"/>
            </a:xfrm>
            <a:prstGeom prst="line">
              <a:avLst/>
            </a:prstGeom>
            <a:ln w="9360">
              <a:solidFill>
                <a:srgbClr val="5fcbef"/>
              </a:solidFill>
              <a:beve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1" name="CustomShape 4"/>
            <p:cNvSpPr/>
            <p:nvPr/>
          </p:nvSpPr>
          <p:spPr>
            <a:xfrm>
              <a:off x="6886440" y="-6120"/>
              <a:ext cx="225468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" name="CustomShape 5"/>
            <p:cNvSpPr/>
            <p:nvPr/>
          </p:nvSpPr>
          <p:spPr>
            <a:xfrm>
              <a:off x="7202880" y="-6120"/>
              <a:ext cx="194040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" name="CustomShape 6"/>
            <p:cNvSpPr/>
            <p:nvPr/>
          </p:nvSpPr>
          <p:spPr>
            <a:xfrm>
              <a:off x="6699600" y="2286360"/>
              <a:ext cx="2444040" cy="285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7"/>
            <p:cNvSpPr/>
            <p:nvPr/>
          </p:nvSpPr>
          <p:spPr>
            <a:xfrm>
              <a:off x="7000920" y="-6120"/>
              <a:ext cx="214020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8"/>
            <p:cNvSpPr/>
            <p:nvPr/>
          </p:nvSpPr>
          <p:spPr>
            <a:xfrm>
              <a:off x="8174160" y="-6120"/>
              <a:ext cx="96696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9"/>
            <p:cNvSpPr/>
            <p:nvPr/>
          </p:nvSpPr>
          <p:spPr>
            <a:xfrm>
              <a:off x="8204400" y="-6120"/>
              <a:ext cx="93672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10"/>
            <p:cNvSpPr/>
            <p:nvPr/>
          </p:nvSpPr>
          <p:spPr>
            <a:xfrm>
              <a:off x="7778880" y="2692800"/>
              <a:ext cx="1362240" cy="2450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11"/>
            <p:cNvSpPr/>
            <p:nvPr/>
          </p:nvSpPr>
          <p:spPr>
            <a:xfrm>
              <a:off x="360" y="3010320"/>
              <a:ext cx="335520" cy="2133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5fcbef">
                <a:alpha val="7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9" name="PlaceHolder 12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50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"/>
          <p:cNvGrpSpPr/>
          <p:nvPr/>
        </p:nvGrpSpPr>
        <p:grpSpPr>
          <a:xfrm>
            <a:off x="360" y="-6120"/>
            <a:ext cx="9143280" cy="5150160"/>
            <a:chOff x="360" y="-6120"/>
            <a:chExt cx="9143280" cy="5150160"/>
          </a:xfrm>
        </p:grpSpPr>
        <p:sp>
          <p:nvSpPr>
            <p:cNvPr id="164" name="Line 2"/>
            <p:cNvSpPr/>
            <p:nvPr/>
          </p:nvSpPr>
          <p:spPr>
            <a:xfrm>
              <a:off x="7028280" y="360"/>
              <a:ext cx="914400" cy="5143680"/>
            </a:xfrm>
            <a:prstGeom prst="line">
              <a:avLst/>
            </a:prstGeom>
            <a:ln w="9360">
              <a:solidFill>
                <a:srgbClr val="5fcbef"/>
              </a:solidFill>
              <a:beve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Line 3"/>
            <p:cNvSpPr/>
            <p:nvPr/>
          </p:nvSpPr>
          <p:spPr>
            <a:xfrm flipH="1">
              <a:off x="5568840" y="2761560"/>
              <a:ext cx="3572640" cy="2382480"/>
            </a:xfrm>
            <a:prstGeom prst="line">
              <a:avLst/>
            </a:prstGeom>
            <a:ln w="9360">
              <a:solidFill>
                <a:srgbClr val="5fcbef"/>
              </a:solidFill>
              <a:beve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4"/>
            <p:cNvSpPr/>
            <p:nvPr/>
          </p:nvSpPr>
          <p:spPr>
            <a:xfrm>
              <a:off x="6886440" y="-6120"/>
              <a:ext cx="225468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rgbClr val="5fcbef">
                <a:alpha val="3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5"/>
            <p:cNvSpPr/>
            <p:nvPr/>
          </p:nvSpPr>
          <p:spPr>
            <a:xfrm>
              <a:off x="7202880" y="-6120"/>
              <a:ext cx="194040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bef">
                <a:alpha val="2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6"/>
            <p:cNvSpPr/>
            <p:nvPr/>
          </p:nvSpPr>
          <p:spPr>
            <a:xfrm>
              <a:off x="6699600" y="2286360"/>
              <a:ext cx="2444040" cy="285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7"/>
            <p:cNvSpPr/>
            <p:nvPr/>
          </p:nvSpPr>
          <p:spPr>
            <a:xfrm>
              <a:off x="7000920" y="-6120"/>
              <a:ext cx="214020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0e4">
                <a:alpha val="5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CustomShape 8"/>
            <p:cNvSpPr/>
            <p:nvPr/>
          </p:nvSpPr>
          <p:spPr>
            <a:xfrm>
              <a:off x="8174160" y="-6120"/>
              <a:ext cx="96696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2e83c3">
                <a:alpha val="7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CustomShape 9"/>
            <p:cNvSpPr/>
            <p:nvPr/>
          </p:nvSpPr>
          <p:spPr>
            <a:xfrm>
              <a:off x="8204400" y="-6120"/>
              <a:ext cx="936720" cy="5149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6292">
                <a:alpha val="8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CustomShape 10"/>
            <p:cNvSpPr/>
            <p:nvPr/>
          </p:nvSpPr>
          <p:spPr>
            <a:xfrm>
              <a:off x="7778880" y="2692800"/>
              <a:ext cx="1362240" cy="2450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17b0e4">
                <a:alpha val="66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11"/>
            <p:cNvSpPr/>
            <p:nvPr/>
          </p:nvSpPr>
          <p:spPr>
            <a:xfrm>
              <a:off x="360" y="3010320"/>
              <a:ext cx="335520" cy="2133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5fcbef">
                <a:alpha val="70000"/>
              </a:srgb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4" name="PlaceHolder 12"/>
          <p:cNvSpPr>
            <a:spLocks noGrp="1"/>
          </p:cNvSpPr>
          <p:nvPr>
            <p:ph type="title"/>
          </p:nvPr>
        </p:nvSpPr>
        <p:spPr>
          <a:xfrm>
            <a:off x="311760" y="1341000"/>
            <a:ext cx="851940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fr-FR" sz="1800" spc="-1" strike="noStrike">
                <a:latin typeface="Arial"/>
              </a:rPr>
              <a:t>Cliquez pour éditer le format du texte-titre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75" name="PlaceHolder 1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Cliquez pour éditer le format du plan de texte</a:t>
            </a:r>
            <a:endParaRPr b="0" lang="fr-F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Second niveau de plan</a:t>
            </a:r>
            <a:endParaRPr b="0" lang="fr-F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Troisième niveau de plan</a:t>
            </a:r>
            <a:endParaRPr b="0" lang="fr-F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latin typeface="Arial"/>
              </a:rPr>
              <a:t>Quatrième niveau de plan</a:t>
            </a:r>
            <a:endParaRPr b="0" lang="fr-F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Cinquième niveau de plan</a:t>
            </a:r>
            <a:endParaRPr b="0" lang="fr-F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Sixième niveau de plan</a:t>
            </a:r>
            <a:endParaRPr b="0" lang="fr-F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</a:rPr>
              <a:t>Septième niveau de plan</a:t>
            </a:r>
            <a:endParaRPr b="0" lang="fr-F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fr-FR" sz="52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546BC9F0-9EC3-44FF-8A54-D3E1487B9408}" type="slidenum">
              <a:rPr b="0" lang="fr-FR" sz="1000" spc="-1" strike="noStrike">
                <a:solidFill>
                  <a:srgbClr val="595959"/>
                </a:solidFill>
                <a:latin typeface="Arial"/>
                <a:ea typeface="Arial"/>
              </a:rPr>
              <a:t>&lt;numéro&gt;</a:t>
            </a:fld>
            <a:endParaRPr b="0" lang="fr-FR" sz="1000" spc="-1" strike="noStrike">
              <a:latin typeface="Times New Roman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fr-FR" sz="28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AC7EDFE3-CD81-4CBC-9080-377FEDC13956}" type="slidenum">
              <a:rPr b="0" lang="fr-FR" sz="1000" spc="-1" strike="noStrike">
                <a:solidFill>
                  <a:srgbClr val="595959"/>
                </a:solidFill>
                <a:latin typeface="Arial"/>
                <a:ea typeface="Arial"/>
              </a:rPr>
              <a:t>&lt;numéro&gt;</a:t>
            </a:fld>
            <a:endParaRPr b="0" lang="fr-F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8.jpeg"/><Relationship Id="rId2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jpeg"/><Relationship Id="rId3" Type="http://schemas.openxmlformats.org/officeDocument/2006/relationships/image" Target="../media/image31.jpeg"/><Relationship Id="rId4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jpeg"/><Relationship Id="rId3" Type="http://schemas.openxmlformats.org/officeDocument/2006/relationships/image" Target="../media/image35.jpeg"/><Relationship Id="rId4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jpeg"/><Relationship Id="rId3" Type="http://schemas.openxmlformats.org/officeDocument/2006/relationships/image" Target="../media/image38.jpeg"/><Relationship Id="rId4" Type="http://schemas.openxmlformats.org/officeDocument/2006/relationships/slideLayout" Target="../slideLayouts/slideLayout3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slideLayout" Target="../slideLayouts/slideLayout7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7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4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6.gif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6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1" Type="http://schemas.openxmlformats.org/officeDocument/2006/relationships/image" Target="../media/image19.png"/><Relationship Id="rId12" Type="http://schemas.openxmlformats.org/officeDocument/2006/relationships/image" Target="../media/image20.png"/><Relationship Id="rId13" Type="http://schemas.openxmlformats.org/officeDocument/2006/relationships/image" Target="../media/image21.png"/><Relationship Id="rId14" Type="http://schemas.openxmlformats.org/officeDocument/2006/relationships/slideLayout" Target="../slideLayouts/slideLayout7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7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54;p13" descr=""/>
          <p:cNvPicPr/>
          <p:nvPr/>
        </p:nvPicPr>
        <p:blipFill>
          <a:blip r:embed="rId1"/>
          <a:srcRect l="0" t="28343" r="0" b="48765"/>
          <a:stretch/>
        </p:blipFill>
        <p:spPr>
          <a:xfrm>
            <a:off x="-171720" y="1152000"/>
            <a:ext cx="9314640" cy="3990600"/>
          </a:xfrm>
          <a:prstGeom prst="rect">
            <a:avLst/>
          </a:prstGeom>
          <a:ln>
            <a:noFill/>
          </a:ln>
        </p:spPr>
      </p:pic>
      <p:sp>
        <p:nvSpPr>
          <p:cNvPr id="291" name="CustomShape 1"/>
          <p:cNvSpPr/>
          <p:nvPr/>
        </p:nvSpPr>
        <p:spPr>
          <a:xfrm>
            <a:off x="175680" y="2571840"/>
            <a:ext cx="6397920" cy="86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1" lang="fr-FR" sz="4800" spc="-1" strike="noStrike">
                <a:solidFill>
                  <a:srgbClr val="ffffff"/>
                </a:solidFill>
                <a:latin typeface="Lato"/>
                <a:ea typeface="Lato"/>
              </a:rPr>
              <a:t>NLP Tripadvisor</a:t>
            </a:r>
            <a:endParaRPr b="0" lang="fr-FR" sz="48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184320" y="3359520"/>
            <a:ext cx="6397920" cy="52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ffffff"/>
                </a:solidFill>
                <a:latin typeface="Lato"/>
                <a:ea typeface="Lato"/>
              </a:rPr>
              <a:t>Machine Learning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270000" y="4062240"/>
            <a:ext cx="102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4"/>
          <p:cNvSpPr/>
          <p:nvPr/>
        </p:nvSpPr>
        <p:spPr>
          <a:xfrm>
            <a:off x="184320" y="4624560"/>
            <a:ext cx="1335240" cy="33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1" lang="fr-FR" sz="1200" spc="-1" strike="noStrike">
                <a:solidFill>
                  <a:srgbClr val="ffffff"/>
                </a:solidFill>
                <a:latin typeface="Lato"/>
                <a:ea typeface="Lato"/>
              </a:rPr>
              <a:t>Groupe 2</a:t>
            </a:r>
            <a:endParaRPr b="0" lang="fr-FR" sz="1200" spc="-1" strike="noStrike">
              <a:latin typeface="Arial"/>
            </a:endParaRPr>
          </a:p>
        </p:txBody>
      </p:sp>
      <p:sp>
        <p:nvSpPr>
          <p:cNvPr id="295" name="CustomShape 5"/>
          <p:cNvSpPr/>
          <p:nvPr/>
        </p:nvSpPr>
        <p:spPr>
          <a:xfrm>
            <a:off x="6304680" y="4624560"/>
            <a:ext cx="2554200" cy="33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</a:pPr>
            <a:r>
              <a:rPr b="1" lang="fr-FR" sz="1200" spc="-1" strike="noStrike">
                <a:solidFill>
                  <a:srgbClr val="ffffff"/>
                </a:solidFill>
                <a:latin typeface="Lato"/>
                <a:ea typeface="Lato"/>
              </a:rPr>
              <a:t>Ecole IA Microsoft  | 9/6 2020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Naive Bayes Multinomial NB 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457200" y="1168920"/>
            <a:ext cx="8228520" cy="5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Pourquoi? 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Quels sont les résultats? 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62" name="Image 6" descr=""/>
          <p:cNvPicPr/>
          <p:nvPr/>
        </p:nvPicPr>
        <p:blipFill>
          <a:blip r:embed="rId1"/>
          <a:stretch/>
        </p:blipFill>
        <p:spPr>
          <a:xfrm>
            <a:off x="3735000" y="2271600"/>
            <a:ext cx="1672560" cy="2340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Naive Bayes Multinomial NB 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64" name="CustomShape 2"/>
          <p:cNvSpPr/>
          <p:nvPr/>
        </p:nvSpPr>
        <p:spPr>
          <a:xfrm>
            <a:off x="457200" y="1168920"/>
            <a:ext cx="8228520" cy="5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Pourquoi? 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Quels sont les résultats? 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65" name="Image 3" descr=""/>
          <p:cNvPicPr/>
          <p:nvPr/>
        </p:nvPicPr>
        <p:blipFill>
          <a:blip r:embed="rId1"/>
          <a:stretch/>
        </p:blipFill>
        <p:spPr>
          <a:xfrm>
            <a:off x="0" y="2626920"/>
            <a:ext cx="3867840" cy="2048040"/>
          </a:xfrm>
          <a:prstGeom prst="rect">
            <a:avLst/>
          </a:prstGeom>
          <a:ln>
            <a:noFill/>
          </a:ln>
        </p:spPr>
      </p:pic>
      <p:pic>
        <p:nvPicPr>
          <p:cNvPr id="366" name="Image 4" descr=""/>
          <p:cNvPicPr/>
          <p:nvPr/>
        </p:nvPicPr>
        <p:blipFill>
          <a:blip r:embed="rId2"/>
          <a:stretch/>
        </p:blipFill>
        <p:spPr>
          <a:xfrm>
            <a:off x="4072320" y="3038400"/>
            <a:ext cx="717480" cy="1355760"/>
          </a:xfrm>
          <a:prstGeom prst="rect">
            <a:avLst/>
          </a:prstGeom>
          <a:ln>
            <a:noFill/>
          </a:ln>
        </p:spPr>
      </p:pic>
      <p:pic>
        <p:nvPicPr>
          <p:cNvPr id="367" name="Image 5" descr=""/>
          <p:cNvPicPr/>
          <p:nvPr/>
        </p:nvPicPr>
        <p:blipFill>
          <a:blip r:embed="rId3"/>
          <a:stretch/>
        </p:blipFill>
        <p:spPr>
          <a:xfrm>
            <a:off x="4993920" y="3038400"/>
            <a:ext cx="4066560" cy="1225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Complement Naive Bayes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457200" y="1228320"/>
            <a:ext cx="8228520" cy="5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Pourquoi? </a:t>
            </a:r>
            <a:endParaRPr b="0" lang="fr-FR" sz="28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Les résultats diffèrent-ils? 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70" name="Image 7" descr=""/>
          <p:cNvPicPr/>
          <p:nvPr/>
        </p:nvPicPr>
        <p:blipFill>
          <a:blip r:embed="rId1"/>
          <a:stretch/>
        </p:blipFill>
        <p:spPr>
          <a:xfrm>
            <a:off x="1323720" y="2115720"/>
            <a:ext cx="6408000" cy="2558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Complement Naive Bayes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457200" y="1228320"/>
            <a:ext cx="8228520" cy="58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Pourquoi? </a:t>
            </a:r>
            <a:endParaRPr b="0" lang="fr-FR" sz="28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Les résultats diffèrent-ils? 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73" name="Image 3" descr=""/>
          <p:cNvPicPr/>
          <p:nvPr/>
        </p:nvPicPr>
        <p:blipFill>
          <a:blip r:embed="rId1"/>
          <a:stretch/>
        </p:blipFill>
        <p:spPr>
          <a:xfrm>
            <a:off x="18720" y="2408400"/>
            <a:ext cx="4447080" cy="2013840"/>
          </a:xfrm>
          <a:prstGeom prst="rect">
            <a:avLst/>
          </a:prstGeom>
          <a:ln>
            <a:noFill/>
          </a:ln>
        </p:spPr>
      </p:pic>
      <p:pic>
        <p:nvPicPr>
          <p:cNvPr id="374" name="Image 4" descr=""/>
          <p:cNvPicPr/>
          <p:nvPr/>
        </p:nvPicPr>
        <p:blipFill>
          <a:blip r:embed="rId2"/>
          <a:stretch/>
        </p:blipFill>
        <p:spPr>
          <a:xfrm>
            <a:off x="4091400" y="3004920"/>
            <a:ext cx="1095480" cy="821520"/>
          </a:xfrm>
          <a:prstGeom prst="rect">
            <a:avLst/>
          </a:prstGeom>
          <a:ln>
            <a:noFill/>
          </a:ln>
        </p:spPr>
      </p:pic>
      <p:pic>
        <p:nvPicPr>
          <p:cNvPr id="375" name="Image 5" descr=""/>
          <p:cNvPicPr/>
          <p:nvPr/>
        </p:nvPicPr>
        <p:blipFill>
          <a:blip r:embed="rId3"/>
          <a:stretch/>
        </p:blipFill>
        <p:spPr>
          <a:xfrm>
            <a:off x="5249160" y="2531880"/>
            <a:ext cx="3894120" cy="1890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xgboostclassifier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77" name="CustomShape 2"/>
          <p:cNvSpPr/>
          <p:nvPr/>
        </p:nvSpPr>
        <p:spPr>
          <a:xfrm>
            <a:off x="457200" y="1128600"/>
            <a:ext cx="8228520" cy="87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Qu’est ce que c’est?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Quand l’utilises t-on?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Performance</a:t>
            </a:r>
            <a:endParaRPr b="0" lang="fr-F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457200" y="406080"/>
            <a:ext cx="822852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Arial"/>
                <a:ea typeface="DejaVu Sans"/>
              </a:rPr>
              <a:t>xgboostclassifier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457200" y="1128600"/>
            <a:ext cx="8228520" cy="87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Qu’est ce que c’est?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Quand l’utilises t-on?</a:t>
            </a:r>
            <a:endParaRPr b="0" lang="fr-FR" sz="2800" spc="-1" strike="noStrike">
              <a:latin typeface="Arial"/>
            </a:endParaRPr>
          </a:p>
          <a:p>
            <a:pPr marL="457200" indent="-456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Arial"/>
                <a:ea typeface="DejaVu Sans"/>
              </a:rPr>
              <a:t>Performance</a:t>
            </a:r>
            <a:endParaRPr b="0" lang="fr-FR" sz="2800" spc="-1" strike="noStrike">
              <a:latin typeface="Arial"/>
            </a:endParaRPr>
          </a:p>
        </p:txBody>
      </p:sp>
      <p:pic>
        <p:nvPicPr>
          <p:cNvPr id="380" name="Image 3" descr=""/>
          <p:cNvPicPr/>
          <p:nvPr/>
        </p:nvPicPr>
        <p:blipFill>
          <a:blip r:embed="rId1"/>
          <a:stretch/>
        </p:blipFill>
        <p:spPr>
          <a:xfrm>
            <a:off x="0" y="2549520"/>
            <a:ext cx="4028400" cy="2035440"/>
          </a:xfrm>
          <a:prstGeom prst="rect">
            <a:avLst/>
          </a:prstGeom>
          <a:ln>
            <a:noFill/>
          </a:ln>
        </p:spPr>
      </p:pic>
      <p:pic>
        <p:nvPicPr>
          <p:cNvPr id="381" name="Image 4" descr=""/>
          <p:cNvPicPr/>
          <p:nvPr/>
        </p:nvPicPr>
        <p:blipFill>
          <a:blip r:embed="rId2"/>
          <a:stretch/>
        </p:blipFill>
        <p:spPr>
          <a:xfrm>
            <a:off x="5539320" y="2987640"/>
            <a:ext cx="3445920" cy="1040760"/>
          </a:xfrm>
          <a:prstGeom prst="rect">
            <a:avLst/>
          </a:prstGeom>
          <a:ln>
            <a:noFill/>
          </a:ln>
        </p:spPr>
      </p:pic>
      <p:pic>
        <p:nvPicPr>
          <p:cNvPr id="382" name="Image 5" descr=""/>
          <p:cNvPicPr/>
          <p:nvPr/>
        </p:nvPicPr>
        <p:blipFill>
          <a:blip r:embed="rId3"/>
          <a:stretch/>
        </p:blipFill>
        <p:spPr>
          <a:xfrm>
            <a:off x="4266720" y="3179520"/>
            <a:ext cx="1033920" cy="77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SVM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84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Data spliting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85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36ADEF5-8371-4B3A-85A1-B3B75F172F8D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SVM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Modèle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0402372-0DBF-400A-9737-97D0617B1802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SVM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90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Résultats : accuracy 0.89, rmse 0.01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91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757993C-1BC4-4489-887D-3A09D4315746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392" name="" descr=""/>
          <p:cNvPicPr/>
          <p:nvPr/>
        </p:nvPicPr>
        <p:blipFill>
          <a:blip r:embed="rId1"/>
          <a:srcRect l="19659" t="54641" r="55938" b="15950"/>
          <a:stretch/>
        </p:blipFill>
        <p:spPr>
          <a:xfrm>
            <a:off x="1800000" y="1839240"/>
            <a:ext cx="4031640" cy="2048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CustomShape 1"/>
          <p:cNvSpPr/>
          <p:nvPr/>
        </p:nvSpPr>
        <p:spPr>
          <a:xfrm rot="21237000">
            <a:off x="-34560" y="394200"/>
            <a:ext cx="4038120" cy="5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4200" spc="-1" strike="noStrike">
                <a:solidFill>
                  <a:srgbClr val="cc4125"/>
                </a:solidFill>
                <a:latin typeface="Lato"/>
                <a:ea typeface="Lato"/>
              </a:rPr>
              <a:t>Flask </a:t>
            </a:r>
            <a:r>
              <a:rPr b="1" lang="fr-FR" sz="2600" spc="-1" strike="noStrike">
                <a:solidFill>
                  <a:srgbClr val="cc0000"/>
                </a:solidFill>
                <a:latin typeface="Lato"/>
                <a:ea typeface="Lato"/>
              </a:rPr>
              <a:t> </a:t>
            </a:r>
            <a:endParaRPr b="0" lang="fr-FR" sz="2600" spc="-1" strike="noStrike">
              <a:latin typeface="Arial"/>
            </a:endParaRPr>
          </a:p>
        </p:txBody>
      </p:sp>
      <p:pic>
        <p:nvPicPr>
          <p:cNvPr id="394" name="Google Shape;107;p16" descr=""/>
          <p:cNvPicPr/>
          <p:nvPr/>
        </p:nvPicPr>
        <p:blipFill>
          <a:blip r:embed="rId1"/>
          <a:stretch/>
        </p:blipFill>
        <p:spPr>
          <a:xfrm>
            <a:off x="599400" y="2215800"/>
            <a:ext cx="1420560" cy="1420560"/>
          </a:xfrm>
          <a:prstGeom prst="rect">
            <a:avLst/>
          </a:prstGeom>
          <a:ln>
            <a:noFill/>
          </a:ln>
        </p:spPr>
      </p:pic>
      <p:sp>
        <p:nvSpPr>
          <p:cNvPr id="395" name="CustomShape 2"/>
          <p:cNvSpPr/>
          <p:nvPr/>
        </p:nvSpPr>
        <p:spPr>
          <a:xfrm>
            <a:off x="568080" y="3617640"/>
            <a:ext cx="1426320" cy="34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1100" spc="-1" strike="noStrike">
                <a:solidFill>
                  <a:srgbClr val="434343"/>
                </a:solidFill>
                <a:latin typeface="Lato"/>
                <a:ea typeface="Lato"/>
              </a:rPr>
              <a:t>Flask Sijax </a:t>
            </a:r>
            <a:endParaRPr b="0" lang="fr-FR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100" spc="-1" strike="noStrike">
              <a:latin typeface="Arial"/>
            </a:endParaRPr>
          </a:p>
        </p:txBody>
      </p:sp>
      <p:pic>
        <p:nvPicPr>
          <p:cNvPr id="396" name="Google Shape;109;p16" descr=""/>
          <p:cNvPicPr/>
          <p:nvPr/>
        </p:nvPicPr>
        <p:blipFill>
          <a:blip r:embed="rId2"/>
          <a:stretch/>
        </p:blipFill>
        <p:spPr>
          <a:xfrm>
            <a:off x="2808000" y="2212200"/>
            <a:ext cx="1127880" cy="1127880"/>
          </a:xfrm>
          <a:prstGeom prst="rect">
            <a:avLst/>
          </a:prstGeom>
          <a:ln>
            <a:noFill/>
          </a:ln>
        </p:spPr>
      </p:pic>
      <p:pic>
        <p:nvPicPr>
          <p:cNvPr id="397" name="Google Shape;110;p16" descr=""/>
          <p:cNvPicPr/>
          <p:nvPr/>
        </p:nvPicPr>
        <p:blipFill>
          <a:blip r:embed="rId3"/>
          <a:stretch/>
        </p:blipFill>
        <p:spPr>
          <a:xfrm>
            <a:off x="5040720" y="2215800"/>
            <a:ext cx="1172880" cy="1172880"/>
          </a:xfrm>
          <a:prstGeom prst="rect">
            <a:avLst/>
          </a:prstGeom>
          <a:ln>
            <a:noFill/>
          </a:ln>
        </p:spPr>
      </p:pic>
      <p:sp>
        <p:nvSpPr>
          <p:cNvPr id="398" name="CustomShape 3"/>
          <p:cNvSpPr/>
          <p:nvPr/>
        </p:nvSpPr>
        <p:spPr>
          <a:xfrm>
            <a:off x="2701800" y="3617640"/>
            <a:ext cx="1426320" cy="34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1100" spc="-1" strike="noStrike">
                <a:solidFill>
                  <a:srgbClr val="434343"/>
                </a:solidFill>
                <a:latin typeface="Lato"/>
                <a:ea typeface="Lato"/>
              </a:rPr>
              <a:t>HTML </a:t>
            </a:r>
            <a:endParaRPr b="0" lang="fr-FR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100" spc="-1" strike="noStrike">
              <a:latin typeface="Arial"/>
            </a:endParaRPr>
          </a:p>
        </p:txBody>
      </p:sp>
      <p:sp>
        <p:nvSpPr>
          <p:cNvPr id="399" name="CustomShape 4"/>
          <p:cNvSpPr/>
          <p:nvPr/>
        </p:nvSpPr>
        <p:spPr>
          <a:xfrm>
            <a:off x="4911480" y="3617640"/>
            <a:ext cx="1426320" cy="34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1100" spc="-1" strike="noStrike">
                <a:solidFill>
                  <a:srgbClr val="434343"/>
                </a:solidFill>
                <a:latin typeface="Lato"/>
                <a:ea typeface="Lato"/>
              </a:rPr>
              <a:t>CSS</a:t>
            </a:r>
            <a:endParaRPr b="0" lang="fr-FR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100" spc="-1" strike="noStrike">
              <a:latin typeface="Arial"/>
            </a:endParaRPr>
          </a:p>
        </p:txBody>
      </p:sp>
      <p:pic>
        <p:nvPicPr>
          <p:cNvPr id="400" name="Google Shape;113;p16" descr=""/>
          <p:cNvPicPr/>
          <p:nvPr/>
        </p:nvPicPr>
        <p:blipFill>
          <a:blip r:embed="rId4"/>
          <a:stretch/>
        </p:blipFill>
        <p:spPr>
          <a:xfrm>
            <a:off x="7141680" y="2139480"/>
            <a:ext cx="1127880" cy="1127880"/>
          </a:xfrm>
          <a:prstGeom prst="rect">
            <a:avLst/>
          </a:prstGeom>
          <a:ln>
            <a:noFill/>
          </a:ln>
        </p:spPr>
      </p:pic>
      <p:sp>
        <p:nvSpPr>
          <p:cNvPr id="401" name="CustomShape 5"/>
          <p:cNvSpPr/>
          <p:nvPr/>
        </p:nvSpPr>
        <p:spPr>
          <a:xfrm>
            <a:off x="6968880" y="3617640"/>
            <a:ext cx="1426320" cy="34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1100" spc="-1" strike="noStrike">
                <a:solidFill>
                  <a:srgbClr val="434343"/>
                </a:solidFill>
                <a:latin typeface="Lato"/>
                <a:ea typeface="Lato"/>
              </a:rPr>
              <a:t>Boostrap</a:t>
            </a:r>
            <a:endParaRPr b="0" lang="fr-FR" sz="11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507600" y="456840"/>
            <a:ext cx="6446880" cy="1162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fr-FR" sz="3600" spc="-1" strike="noStrike">
                <a:solidFill>
                  <a:srgbClr val="000000"/>
                </a:solidFill>
                <a:latin typeface="Trebuchet MS"/>
                <a:ea typeface="Trebuchet MS"/>
              </a:rPr>
              <a:t>Introduction</a:t>
            </a:r>
            <a:endParaRPr b="0" lang="fr-FR" sz="3600" spc="-1" strike="noStrike"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6442920" y="4586040"/>
            <a:ext cx="511920" cy="163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3"/>
          <p:cNvSpPr/>
          <p:nvPr/>
        </p:nvSpPr>
        <p:spPr>
          <a:xfrm>
            <a:off x="507600" y="1620360"/>
            <a:ext cx="6446880" cy="3522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Groupe</a:t>
            </a:r>
            <a:endParaRPr b="0" lang="fr-FR" sz="27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Objectif : analyse commentaires d’hôtel</a:t>
            </a:r>
            <a:endParaRPr b="0" lang="fr-FR" sz="27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Problèmes rencontrés</a:t>
            </a:r>
            <a:endParaRPr b="0" lang="fr-FR" sz="2700" spc="-1" strike="noStrike">
              <a:latin typeface="Arial"/>
            </a:endParaRPr>
          </a:p>
        </p:txBody>
      </p:sp>
      <p:pic>
        <p:nvPicPr>
          <p:cNvPr id="299" name="trip.png" descr=""/>
          <p:cNvPicPr/>
          <p:nvPr/>
        </p:nvPicPr>
        <p:blipFill>
          <a:blip r:embed="rId1"/>
          <a:stretch/>
        </p:blipFill>
        <p:spPr>
          <a:xfrm>
            <a:off x="5472000" y="3076200"/>
            <a:ext cx="3056760" cy="149508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 rot="21237000">
            <a:off x="-110880" y="394200"/>
            <a:ext cx="4038120" cy="5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3200" spc="-1" strike="noStrike">
                <a:solidFill>
                  <a:srgbClr val="cc0000"/>
                </a:solidFill>
                <a:latin typeface="Lato"/>
                <a:ea typeface="Lato"/>
              </a:rPr>
              <a:t>Demo Time </a:t>
            </a:r>
            <a:r>
              <a:rPr b="1" lang="fr-FR" sz="2400" spc="-1" strike="noStrike">
                <a:solidFill>
                  <a:srgbClr val="cc0000"/>
                </a:solidFill>
                <a:latin typeface="Lato"/>
                <a:ea typeface="Lato"/>
              </a:rPr>
              <a:t> 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403" name="Google Shape;120;p17" descr=""/>
          <p:cNvPicPr/>
          <p:nvPr/>
        </p:nvPicPr>
        <p:blipFill>
          <a:blip r:embed="rId1"/>
          <a:stretch/>
        </p:blipFill>
        <p:spPr>
          <a:xfrm>
            <a:off x="1020600" y="1229760"/>
            <a:ext cx="7462800" cy="3582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CustomShape 1"/>
          <p:cNvSpPr/>
          <p:nvPr/>
        </p:nvSpPr>
        <p:spPr>
          <a:xfrm>
            <a:off x="507600" y="456840"/>
            <a:ext cx="6446880" cy="1162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Trebuchet MS"/>
                <a:ea typeface="Trebuchet MS"/>
              </a:rPr>
              <a:t>Conclusion</a:t>
            </a:r>
            <a:endParaRPr b="0" lang="fr-FR" sz="5400" spc="-1" strike="noStrike">
              <a:latin typeface="Arial"/>
            </a:endParaRPr>
          </a:p>
        </p:txBody>
      </p:sp>
      <p:sp>
        <p:nvSpPr>
          <p:cNvPr id="405" name="CustomShape 2"/>
          <p:cNvSpPr/>
          <p:nvPr/>
        </p:nvSpPr>
        <p:spPr>
          <a:xfrm>
            <a:off x="678960" y="1934640"/>
            <a:ext cx="6446880" cy="3522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Application créée</a:t>
            </a:r>
            <a:endParaRPr b="0" lang="fr-FR" sz="27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Compromis sur méthodologie</a:t>
            </a:r>
            <a:endParaRPr b="0" lang="fr-FR" sz="27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Echange d’expérience</a:t>
            </a:r>
            <a:endParaRPr b="0" lang="fr-FR" sz="27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b="0" lang="fr-FR" sz="2700" spc="-1" strike="noStrike">
                <a:solidFill>
                  <a:srgbClr val="404040"/>
                </a:solidFill>
                <a:latin typeface="Trebuchet MS"/>
                <a:ea typeface="Trebuchet MS"/>
              </a:rPr>
              <a:t>Prêt à nouveau projet</a:t>
            </a:r>
            <a:endParaRPr b="0" lang="fr-FR" sz="2700" spc="-1" strike="noStrike">
              <a:latin typeface="Arial"/>
            </a:endParaRPr>
          </a:p>
        </p:txBody>
      </p:sp>
      <p:sp>
        <p:nvSpPr>
          <p:cNvPr id="406" name="CustomShape 3"/>
          <p:cNvSpPr/>
          <p:nvPr/>
        </p:nvSpPr>
        <p:spPr>
          <a:xfrm>
            <a:off x="6442920" y="4586040"/>
            <a:ext cx="511920" cy="163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7" name="trip.png" descr=""/>
          <p:cNvPicPr/>
          <p:nvPr/>
        </p:nvPicPr>
        <p:blipFill>
          <a:blip r:embed="rId1"/>
          <a:stretch/>
        </p:blipFill>
        <p:spPr>
          <a:xfrm>
            <a:off x="5614560" y="3190320"/>
            <a:ext cx="3056760" cy="149508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293;p27" descr=""/>
          <p:cNvPicPr/>
          <p:nvPr/>
        </p:nvPicPr>
        <p:blipFill>
          <a:blip r:embed="rId1"/>
          <a:stretch/>
        </p:blipFill>
        <p:spPr>
          <a:xfrm>
            <a:off x="1834560" y="592920"/>
            <a:ext cx="5474160" cy="4105440"/>
          </a:xfrm>
          <a:prstGeom prst="rect">
            <a:avLst/>
          </a:prstGeom>
          <a:ln>
            <a:noFill/>
          </a:ln>
        </p:spPr>
      </p:pic>
      <p:sp>
        <p:nvSpPr>
          <p:cNvPr id="409" name="CustomShape 1"/>
          <p:cNvSpPr/>
          <p:nvPr/>
        </p:nvSpPr>
        <p:spPr>
          <a:xfrm>
            <a:off x="5508000" y="713520"/>
            <a:ext cx="1659600" cy="52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r">
              <a:lnSpc>
                <a:spcPct val="100000"/>
              </a:lnSpc>
            </a:pPr>
            <a:r>
              <a:rPr b="1" lang="fr-FR" sz="2400" spc="-1" strike="noStrike">
                <a:solidFill>
                  <a:srgbClr val="ffffff"/>
                </a:solidFill>
                <a:latin typeface="Lato"/>
                <a:ea typeface="Lato"/>
              </a:rPr>
              <a:t>MERCI !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410" name="CustomShape 2"/>
          <p:cNvSpPr/>
          <p:nvPr/>
        </p:nvSpPr>
        <p:spPr>
          <a:xfrm>
            <a:off x="936000" y="2941200"/>
            <a:ext cx="6446880" cy="1162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Trebuchet MS"/>
                <a:ea typeface="Trebuchet MS"/>
              </a:rPr>
              <a:t>Questions ?</a:t>
            </a:r>
            <a:endParaRPr b="0" lang="fr-FR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4523760" y="720"/>
            <a:ext cx="4634280" cy="5142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CustomShape 2"/>
          <p:cNvSpPr/>
          <p:nvPr/>
        </p:nvSpPr>
        <p:spPr>
          <a:xfrm>
            <a:off x="197640" y="200520"/>
            <a:ext cx="4634280" cy="52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3d85c6"/>
                </a:solidFill>
                <a:latin typeface="Lato"/>
                <a:ea typeface="Lato"/>
              </a:rPr>
              <a:t>Contexte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6801840" y="2422080"/>
            <a:ext cx="12600" cy="504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4"/>
          <p:cNvSpPr/>
          <p:nvPr/>
        </p:nvSpPr>
        <p:spPr>
          <a:xfrm>
            <a:off x="1474200" y="1913760"/>
            <a:ext cx="1926000" cy="128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2400" spc="-1" strike="noStrike">
                <a:solidFill>
                  <a:srgbClr val="f6b26b"/>
                </a:solidFill>
                <a:latin typeface="Lato"/>
                <a:ea typeface="Lato"/>
              </a:rPr>
              <a:t>53338</a:t>
            </a:r>
            <a:r>
              <a:rPr b="1" lang="fr-FR" sz="2400" spc="-1" strike="noStrike">
                <a:solidFill>
                  <a:srgbClr val="434343"/>
                </a:solidFill>
                <a:latin typeface="Lato"/>
                <a:ea typeface="Lato"/>
              </a:rPr>
              <a:t>  </a:t>
            </a:r>
            <a:r>
              <a:rPr b="1" lang="fr-FR" sz="1800" spc="-1" strike="noStrike">
                <a:solidFill>
                  <a:srgbClr val="434343"/>
                </a:solidFill>
                <a:latin typeface="Lato"/>
                <a:ea typeface="Lato"/>
              </a:rPr>
              <a:t>avis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fr-FR" sz="2400" spc="-1" strike="noStrike">
                <a:solidFill>
                  <a:srgbClr val="f6b26b"/>
                </a:solidFill>
                <a:latin typeface="Lato"/>
                <a:ea typeface="Lato"/>
              </a:rPr>
              <a:t>3  </a:t>
            </a:r>
            <a:r>
              <a:rPr b="1" lang="fr-FR" sz="1800" spc="-1" strike="noStrike">
                <a:solidFill>
                  <a:srgbClr val="434343"/>
                </a:solidFill>
                <a:latin typeface="Lato"/>
                <a:ea typeface="Lato"/>
              </a:rPr>
              <a:t>colonnes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04" name="Google Shape;69;p14" descr=""/>
          <p:cNvPicPr/>
          <p:nvPr/>
        </p:nvPicPr>
        <p:blipFill>
          <a:blip r:embed="rId1"/>
          <a:stretch/>
        </p:blipFill>
        <p:spPr>
          <a:xfrm>
            <a:off x="917640" y="2193480"/>
            <a:ext cx="603000" cy="603000"/>
          </a:xfrm>
          <a:prstGeom prst="rect">
            <a:avLst/>
          </a:prstGeom>
          <a:ln>
            <a:noFill/>
          </a:ln>
        </p:spPr>
      </p:pic>
      <p:sp>
        <p:nvSpPr>
          <p:cNvPr id="305" name="CustomShape 5"/>
          <p:cNvSpPr/>
          <p:nvPr/>
        </p:nvSpPr>
        <p:spPr>
          <a:xfrm>
            <a:off x="6270120" y="3144960"/>
            <a:ext cx="1062720" cy="86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4800" spc="-1" strike="noStrike">
                <a:solidFill>
                  <a:srgbClr val="cc4125"/>
                </a:solidFill>
                <a:latin typeface="Lato"/>
                <a:ea typeface="Lato"/>
              </a:rPr>
              <a:t>?</a:t>
            </a:r>
            <a:endParaRPr b="0" lang="fr-FR" sz="4800" spc="-1" strike="noStrike">
              <a:latin typeface="Arial"/>
            </a:endParaRPr>
          </a:p>
        </p:txBody>
      </p:sp>
      <p:sp>
        <p:nvSpPr>
          <p:cNvPr id="306" name="CustomShape 6"/>
          <p:cNvSpPr/>
          <p:nvPr/>
        </p:nvSpPr>
        <p:spPr>
          <a:xfrm>
            <a:off x="4729320" y="4320000"/>
            <a:ext cx="414432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i="1" lang="fr-FR" sz="1400" spc="-1" strike="noStrike">
                <a:solidFill>
                  <a:srgbClr val="434343"/>
                </a:solidFill>
                <a:latin typeface="Lato"/>
                <a:ea typeface="Lato"/>
              </a:rPr>
              <a:t>“</a:t>
            </a:r>
            <a:r>
              <a:rPr b="1" i="1" lang="fr-FR" sz="1400" spc="-1" strike="noStrike">
                <a:solidFill>
                  <a:srgbClr val="434343"/>
                </a:solidFill>
                <a:latin typeface="Lato"/>
                <a:ea typeface="Lato"/>
              </a:rPr>
              <a:t>Un commentaire est-il positif ?”</a:t>
            </a:r>
            <a:endParaRPr b="0" lang="fr-FR" sz="1400" spc="-1" strike="noStrike">
              <a:latin typeface="Arial"/>
            </a:endParaRPr>
          </a:p>
        </p:txBody>
      </p:sp>
      <p:pic>
        <p:nvPicPr>
          <p:cNvPr id="307" name="" descr=""/>
          <p:cNvPicPr/>
          <p:nvPr/>
        </p:nvPicPr>
        <p:blipFill>
          <a:blip r:embed="rId2"/>
          <a:stretch/>
        </p:blipFill>
        <p:spPr>
          <a:xfrm>
            <a:off x="5832000" y="1080000"/>
            <a:ext cx="1909440" cy="1033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CustomShape 1"/>
          <p:cNvSpPr/>
          <p:nvPr/>
        </p:nvSpPr>
        <p:spPr>
          <a:xfrm rot="21237000">
            <a:off x="-339480" y="394200"/>
            <a:ext cx="4038120" cy="5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3800" spc="-1" strike="noStrike">
                <a:solidFill>
                  <a:srgbClr val="cc4125"/>
                </a:solidFill>
                <a:latin typeface="Lato"/>
                <a:ea typeface="Lato"/>
              </a:rPr>
              <a:t>Scrapping</a:t>
            </a:r>
            <a:r>
              <a:rPr b="1" lang="fr-FR" sz="3000" spc="-1" strike="noStrike">
                <a:solidFill>
                  <a:srgbClr val="cc0000"/>
                </a:solidFill>
                <a:latin typeface="Lato"/>
                <a:ea typeface="Lato"/>
              </a:rPr>
              <a:t> </a:t>
            </a:r>
            <a:endParaRPr b="0" lang="fr-FR" sz="3000" spc="-1" strike="noStrike">
              <a:latin typeface="Arial"/>
            </a:endParaRPr>
          </a:p>
        </p:txBody>
      </p:sp>
      <p:grpSp>
        <p:nvGrpSpPr>
          <p:cNvPr id="309" name="Group 2"/>
          <p:cNvGrpSpPr/>
          <p:nvPr/>
        </p:nvGrpSpPr>
        <p:grpSpPr>
          <a:xfrm>
            <a:off x="1041480" y="2775960"/>
            <a:ext cx="7546320" cy="1287360"/>
            <a:chOff x="1041480" y="2775960"/>
            <a:chExt cx="7546320" cy="1287360"/>
          </a:xfrm>
        </p:grpSpPr>
        <p:grpSp>
          <p:nvGrpSpPr>
            <p:cNvPr id="310" name="Group 3"/>
            <p:cNvGrpSpPr/>
            <p:nvPr/>
          </p:nvGrpSpPr>
          <p:grpSpPr>
            <a:xfrm>
              <a:off x="3523680" y="3050640"/>
              <a:ext cx="1285200" cy="954360"/>
              <a:chOff x="3523680" y="3050640"/>
              <a:chExt cx="1285200" cy="954360"/>
            </a:xfrm>
          </p:grpSpPr>
          <p:pic>
            <p:nvPicPr>
              <p:cNvPr id="311" name="Google Shape;57;p13" descr=""/>
              <p:cNvPicPr/>
              <p:nvPr/>
            </p:nvPicPr>
            <p:blipFill>
              <a:blip r:embed="rId1"/>
              <a:stretch/>
            </p:blipFill>
            <p:spPr>
              <a:xfrm>
                <a:off x="3943080" y="3050640"/>
                <a:ext cx="599040" cy="59904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312" name="CustomShape 4"/>
              <p:cNvSpPr/>
              <p:nvPr/>
            </p:nvSpPr>
            <p:spPr>
              <a:xfrm>
                <a:off x="3523680" y="3663720"/>
                <a:ext cx="1285200" cy="3412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>
                  <a:lnSpc>
                    <a:spcPct val="100000"/>
                  </a:lnSpc>
                </a:pPr>
                <a:r>
                  <a:rPr b="1" lang="fr-FR" sz="1100" spc="-1" strike="noStrike">
                    <a:solidFill>
                      <a:srgbClr val="434343"/>
                    </a:solidFill>
                    <a:latin typeface="Lato"/>
                    <a:ea typeface="Lato"/>
                  </a:rPr>
                  <a:t>   </a:t>
                </a:r>
                <a:r>
                  <a:rPr b="1" lang="fr-FR" sz="1100" spc="-1" strike="noStrike">
                    <a:solidFill>
                      <a:srgbClr val="434343"/>
                    </a:solidFill>
                    <a:latin typeface="Lato"/>
                    <a:ea typeface="Lato"/>
                  </a:rPr>
                  <a:t>Avis  par hotel</a:t>
                </a:r>
                <a:endParaRPr b="0" lang="fr-FR" sz="1100" spc="-1" strike="noStrike">
                  <a:latin typeface="Arial"/>
                </a:endParaRPr>
              </a:p>
            </p:txBody>
          </p:sp>
        </p:grpSp>
        <p:grpSp>
          <p:nvGrpSpPr>
            <p:cNvPr id="313" name="Group 5"/>
            <p:cNvGrpSpPr/>
            <p:nvPr/>
          </p:nvGrpSpPr>
          <p:grpSpPr>
            <a:xfrm>
              <a:off x="1041480" y="3046320"/>
              <a:ext cx="1285200" cy="945720"/>
              <a:chOff x="1041480" y="3046320"/>
              <a:chExt cx="1285200" cy="945720"/>
            </a:xfrm>
          </p:grpSpPr>
          <p:sp>
            <p:nvSpPr>
              <p:cNvPr id="314" name="CustomShape 6"/>
              <p:cNvSpPr/>
              <p:nvPr/>
            </p:nvSpPr>
            <p:spPr>
              <a:xfrm>
                <a:off x="1041480" y="3650760"/>
                <a:ext cx="1285200" cy="3412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1" lang="fr-FR" sz="1100" spc="-1" strike="noStrike">
                    <a:solidFill>
                      <a:srgbClr val="434343"/>
                    </a:solidFill>
                    <a:latin typeface="Lato"/>
                    <a:ea typeface="Lato"/>
                  </a:rPr>
                  <a:t>Notation</a:t>
                </a:r>
                <a:endParaRPr b="0" lang="fr-FR" sz="1100" spc="-1" strike="noStrike">
                  <a:latin typeface="Arial"/>
                </a:endParaRPr>
              </a:p>
              <a:p>
                <a:pPr algn="ctr">
                  <a:lnSpc>
                    <a:spcPct val="100000"/>
                  </a:lnSpc>
                </a:pPr>
                <a:endParaRPr b="0" lang="fr-FR" sz="1100" spc="-1" strike="noStrike">
                  <a:latin typeface="Arial"/>
                </a:endParaRPr>
              </a:p>
            </p:txBody>
          </p:sp>
          <p:pic>
            <p:nvPicPr>
              <p:cNvPr id="315" name="Google Shape;61;p13" descr=""/>
              <p:cNvPicPr/>
              <p:nvPr/>
            </p:nvPicPr>
            <p:blipFill>
              <a:blip r:embed="rId2"/>
              <a:stretch/>
            </p:blipFill>
            <p:spPr>
              <a:xfrm>
                <a:off x="1302480" y="3046320"/>
                <a:ext cx="603720" cy="603720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316" name="CustomShape 7"/>
            <p:cNvSpPr/>
            <p:nvPr/>
          </p:nvSpPr>
          <p:spPr>
            <a:xfrm>
              <a:off x="6661080" y="2775960"/>
              <a:ext cx="1926720" cy="1287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2400" spc="-1" strike="noStrike">
                  <a:solidFill>
                    <a:srgbClr val="f6b26b"/>
                  </a:solidFill>
                  <a:latin typeface="Lato"/>
                  <a:ea typeface="Lato"/>
                </a:rPr>
                <a:t>53K</a:t>
              </a:r>
              <a:r>
                <a:rPr b="1" lang="fr-FR" sz="2400" spc="-1" strike="noStrike">
                  <a:solidFill>
                    <a:srgbClr val="434343"/>
                  </a:solidFill>
                  <a:latin typeface="Lato"/>
                  <a:ea typeface="Lato"/>
                </a:rPr>
                <a:t>  </a:t>
              </a:r>
              <a:r>
                <a:rPr b="1" lang="fr-FR" sz="1800" spc="-1" strike="noStrike">
                  <a:solidFill>
                    <a:srgbClr val="434343"/>
                  </a:solidFill>
                  <a:latin typeface="Lato"/>
                  <a:ea typeface="Lato"/>
                </a:rPr>
                <a:t>lignes</a:t>
              </a:r>
              <a:endParaRPr b="0" lang="fr-FR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b="0" lang="fr-FR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1" lang="fr-FR" sz="2400" spc="-1" strike="noStrike">
                  <a:solidFill>
                    <a:srgbClr val="f6b26b"/>
                  </a:solidFill>
                  <a:latin typeface="Lato"/>
                  <a:ea typeface="Lato"/>
                </a:rPr>
                <a:t>3  </a:t>
              </a:r>
              <a:r>
                <a:rPr b="1" lang="fr-FR" sz="1800" spc="-1" strike="noStrike">
                  <a:solidFill>
                    <a:srgbClr val="434343"/>
                  </a:solidFill>
                  <a:latin typeface="Lato"/>
                  <a:ea typeface="Lato"/>
                </a:rPr>
                <a:t>colonnes</a:t>
              </a:r>
              <a:endParaRPr b="0" lang="fr-FR" sz="1800" spc="-1" strike="noStrike">
                <a:latin typeface="Arial"/>
              </a:endParaRPr>
            </a:p>
          </p:txBody>
        </p:sp>
        <p:pic>
          <p:nvPicPr>
            <p:cNvPr id="317" name="Google Shape;63;p13" descr=""/>
            <p:cNvPicPr/>
            <p:nvPr/>
          </p:nvPicPr>
          <p:blipFill>
            <a:blip r:embed="rId3"/>
            <a:stretch/>
          </p:blipFill>
          <p:spPr>
            <a:xfrm>
              <a:off x="6104520" y="3055680"/>
              <a:ext cx="603720" cy="603720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318" name="Google Shape;64;p13" descr=""/>
          <p:cNvPicPr/>
          <p:nvPr/>
        </p:nvPicPr>
        <p:blipFill>
          <a:blip r:embed="rId4"/>
          <a:srcRect l="0" t="0" r="0" b="9535"/>
          <a:stretch/>
        </p:blipFill>
        <p:spPr>
          <a:xfrm>
            <a:off x="3026880" y="152280"/>
            <a:ext cx="3415680" cy="2359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 rot="21237000">
            <a:off x="-110880" y="394200"/>
            <a:ext cx="4038120" cy="5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3200" spc="-1" strike="noStrike">
                <a:solidFill>
                  <a:srgbClr val="cc0000"/>
                </a:solidFill>
                <a:latin typeface="Lato"/>
                <a:ea typeface="Lato"/>
              </a:rPr>
              <a:t>Etapes</a:t>
            </a:r>
            <a:r>
              <a:rPr b="1" lang="fr-FR" sz="2400" spc="-1" strike="noStrike">
                <a:solidFill>
                  <a:srgbClr val="cc0000"/>
                </a:solidFill>
                <a:latin typeface="Lato"/>
                <a:ea typeface="Lato"/>
              </a:rPr>
              <a:t> 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320" name="Google Shape;70;p14" descr=""/>
          <p:cNvPicPr/>
          <p:nvPr/>
        </p:nvPicPr>
        <p:blipFill>
          <a:blip r:embed="rId1"/>
          <a:stretch/>
        </p:blipFill>
        <p:spPr>
          <a:xfrm>
            <a:off x="1950480" y="2446200"/>
            <a:ext cx="264240" cy="250920"/>
          </a:xfrm>
          <a:prstGeom prst="rect">
            <a:avLst/>
          </a:prstGeom>
          <a:ln>
            <a:noFill/>
          </a:ln>
        </p:spPr>
      </p:pic>
      <p:pic>
        <p:nvPicPr>
          <p:cNvPr id="321" name="Google Shape;71;p14" descr=""/>
          <p:cNvPicPr/>
          <p:nvPr/>
        </p:nvPicPr>
        <p:blipFill>
          <a:blip r:embed="rId2"/>
          <a:stretch/>
        </p:blipFill>
        <p:spPr>
          <a:xfrm>
            <a:off x="3702960" y="2446200"/>
            <a:ext cx="264240" cy="250920"/>
          </a:xfrm>
          <a:prstGeom prst="rect">
            <a:avLst/>
          </a:prstGeom>
          <a:ln>
            <a:noFill/>
          </a:ln>
        </p:spPr>
      </p:pic>
      <p:pic>
        <p:nvPicPr>
          <p:cNvPr id="322" name="Google Shape;72;p14" descr=""/>
          <p:cNvPicPr/>
          <p:nvPr/>
        </p:nvPicPr>
        <p:blipFill>
          <a:blip r:embed="rId3"/>
          <a:stretch/>
        </p:blipFill>
        <p:spPr>
          <a:xfrm>
            <a:off x="5608080" y="2446200"/>
            <a:ext cx="264240" cy="250920"/>
          </a:xfrm>
          <a:prstGeom prst="rect">
            <a:avLst/>
          </a:prstGeom>
          <a:ln>
            <a:noFill/>
          </a:ln>
        </p:spPr>
      </p:pic>
      <p:pic>
        <p:nvPicPr>
          <p:cNvPr id="323" name="Google Shape;73;p14" descr=""/>
          <p:cNvPicPr/>
          <p:nvPr/>
        </p:nvPicPr>
        <p:blipFill>
          <a:blip r:embed="rId4"/>
          <a:stretch/>
        </p:blipFill>
        <p:spPr>
          <a:xfrm>
            <a:off x="7208280" y="2446200"/>
            <a:ext cx="264240" cy="250920"/>
          </a:xfrm>
          <a:prstGeom prst="rect">
            <a:avLst/>
          </a:prstGeom>
          <a:ln>
            <a:noFill/>
          </a:ln>
        </p:spPr>
      </p:pic>
      <p:grpSp>
        <p:nvGrpSpPr>
          <p:cNvPr id="324" name="Group 2"/>
          <p:cNvGrpSpPr/>
          <p:nvPr/>
        </p:nvGrpSpPr>
        <p:grpSpPr>
          <a:xfrm>
            <a:off x="568080" y="2128320"/>
            <a:ext cx="8346600" cy="1104840"/>
            <a:chOff x="568080" y="2128320"/>
            <a:chExt cx="8346600" cy="1104840"/>
          </a:xfrm>
        </p:grpSpPr>
        <p:sp>
          <p:nvSpPr>
            <p:cNvPr id="325" name="CustomShape 3"/>
            <p:cNvSpPr/>
            <p:nvPr/>
          </p:nvSpPr>
          <p:spPr>
            <a:xfrm>
              <a:off x="568080" y="2855520"/>
              <a:ext cx="128520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Opening Browser </a:t>
              </a:r>
              <a:endParaRPr b="0" lang="fr-FR" sz="1100" spc="-1" strike="noStrike">
                <a:latin typeface="Arial"/>
              </a:endParaRPr>
            </a:p>
          </p:txBody>
        </p:sp>
        <p:grpSp>
          <p:nvGrpSpPr>
            <p:cNvPr id="326" name="Group 4"/>
            <p:cNvGrpSpPr/>
            <p:nvPr/>
          </p:nvGrpSpPr>
          <p:grpSpPr>
            <a:xfrm>
              <a:off x="936000" y="2238480"/>
              <a:ext cx="2593800" cy="958320"/>
              <a:chOff x="936000" y="2238480"/>
              <a:chExt cx="2593800" cy="958320"/>
            </a:xfrm>
          </p:grpSpPr>
          <p:grpSp>
            <p:nvGrpSpPr>
              <p:cNvPr id="327" name="Group 5"/>
              <p:cNvGrpSpPr/>
              <p:nvPr/>
            </p:nvGrpSpPr>
            <p:grpSpPr>
              <a:xfrm>
                <a:off x="2244600" y="2238480"/>
                <a:ext cx="1285200" cy="958320"/>
                <a:chOff x="2244600" y="2238480"/>
                <a:chExt cx="1285200" cy="958320"/>
              </a:xfrm>
            </p:grpSpPr>
            <p:pic>
              <p:nvPicPr>
                <p:cNvPr id="328" name="Google Shape;78;p14" descr=""/>
                <p:cNvPicPr/>
                <p:nvPr/>
              </p:nvPicPr>
              <p:blipFill>
                <a:blip r:embed="rId5"/>
                <a:stretch/>
              </p:blipFill>
              <p:spPr>
                <a:xfrm>
                  <a:off x="2575440" y="2238480"/>
                  <a:ext cx="682920" cy="68292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329" name="CustomShape 6"/>
                <p:cNvSpPr/>
                <p:nvPr/>
              </p:nvSpPr>
              <p:spPr>
                <a:xfrm>
                  <a:off x="2244600" y="2855520"/>
                  <a:ext cx="1285200" cy="34128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tIns="91440" bIns="91440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fr-FR" sz="1100" spc="-1" strike="noStrike">
                      <a:solidFill>
                        <a:srgbClr val="434343"/>
                      </a:solidFill>
                      <a:latin typeface="Lato"/>
                      <a:ea typeface="Lato"/>
                    </a:rPr>
                    <a:t>Switching tab </a:t>
                  </a:r>
                  <a:endParaRPr b="0" lang="fr-FR" sz="1100" spc="-1" strike="noStrike">
                    <a:latin typeface="Arial"/>
                  </a:endParaRPr>
                </a:p>
              </p:txBody>
            </p:sp>
          </p:grpSp>
          <p:pic>
            <p:nvPicPr>
              <p:cNvPr id="330" name="Google Shape;80;p14" descr=""/>
              <p:cNvPicPr/>
              <p:nvPr/>
            </p:nvPicPr>
            <p:blipFill>
              <a:blip r:embed="rId6"/>
              <a:stretch/>
            </p:blipFill>
            <p:spPr>
              <a:xfrm>
                <a:off x="936000" y="2238480"/>
                <a:ext cx="623520" cy="623520"/>
              </a:xfrm>
              <a:prstGeom prst="rect">
                <a:avLst/>
              </a:prstGeom>
              <a:ln>
                <a:noFill/>
              </a:ln>
            </p:spPr>
          </p:pic>
        </p:grpSp>
        <p:pic>
          <p:nvPicPr>
            <p:cNvPr id="331" name="Google Shape;81;p14" descr=""/>
            <p:cNvPicPr/>
            <p:nvPr/>
          </p:nvPicPr>
          <p:blipFill>
            <a:blip r:embed="rId7"/>
            <a:stretch/>
          </p:blipFill>
          <p:spPr>
            <a:xfrm>
              <a:off x="4322880" y="2204640"/>
              <a:ext cx="793800" cy="630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2" name="CustomShape 7"/>
            <p:cNvSpPr/>
            <p:nvPr/>
          </p:nvSpPr>
          <p:spPr>
            <a:xfrm>
              <a:off x="4073400" y="2855520"/>
              <a:ext cx="146304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Scrapping Reviews &amp; Notation</a:t>
              </a:r>
              <a:endParaRPr b="0" lang="fr-FR" sz="1100" spc="-1" strike="noStrike">
                <a:latin typeface="Arial"/>
              </a:endParaRPr>
            </a:p>
          </p:txBody>
        </p:sp>
        <p:pic>
          <p:nvPicPr>
            <p:cNvPr id="333" name="Google Shape;83;p14" descr=""/>
            <p:cNvPicPr/>
            <p:nvPr/>
          </p:nvPicPr>
          <p:blipFill>
            <a:blip r:embed="rId8"/>
            <a:srcRect l="12205" t="9917" r="8908" b="24642"/>
            <a:stretch/>
          </p:blipFill>
          <p:spPr>
            <a:xfrm>
              <a:off x="6089400" y="2129040"/>
              <a:ext cx="1067400" cy="885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4" name="CustomShape 8"/>
            <p:cNvSpPr/>
            <p:nvPr/>
          </p:nvSpPr>
          <p:spPr>
            <a:xfrm>
              <a:off x="5851440" y="2891880"/>
              <a:ext cx="146304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Multiprocessing</a:t>
              </a:r>
              <a:endParaRPr b="0" lang="fr-FR" sz="1100" spc="-1" strike="noStrike">
                <a:latin typeface="Arial"/>
              </a:endParaRPr>
            </a:p>
          </p:txBody>
        </p:sp>
        <p:pic>
          <p:nvPicPr>
            <p:cNvPr id="335" name="Google Shape;85;p14" descr=""/>
            <p:cNvPicPr/>
            <p:nvPr/>
          </p:nvPicPr>
          <p:blipFill>
            <a:blip r:embed="rId9"/>
            <a:stretch/>
          </p:blipFill>
          <p:spPr>
            <a:xfrm>
              <a:off x="7782120" y="2128320"/>
              <a:ext cx="876600" cy="8103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6" name="CustomShape 9"/>
            <p:cNvSpPr/>
            <p:nvPr/>
          </p:nvSpPr>
          <p:spPr>
            <a:xfrm>
              <a:off x="7451640" y="2891880"/>
              <a:ext cx="146304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Creating Database</a:t>
              </a:r>
              <a:endParaRPr b="0" lang="fr-FR" sz="1100" spc="-1" strike="noStrike">
                <a:latin typeface="Arial"/>
              </a:endParaRPr>
            </a:p>
          </p:txBody>
        </p:sp>
        <p:pic>
          <p:nvPicPr>
            <p:cNvPr id="337" name="Google Shape;87;p14" descr=""/>
            <p:cNvPicPr/>
            <p:nvPr/>
          </p:nvPicPr>
          <p:blipFill>
            <a:blip r:embed="rId10"/>
            <a:stretch/>
          </p:blipFill>
          <p:spPr>
            <a:xfrm>
              <a:off x="1893960" y="2476800"/>
              <a:ext cx="377280" cy="2199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8" name="Google Shape;88;p14" descr=""/>
            <p:cNvPicPr/>
            <p:nvPr/>
          </p:nvPicPr>
          <p:blipFill>
            <a:blip r:embed="rId11"/>
            <a:stretch/>
          </p:blipFill>
          <p:spPr>
            <a:xfrm>
              <a:off x="3619440" y="2476800"/>
              <a:ext cx="377280" cy="2199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9" name="Google Shape;89;p14" descr=""/>
            <p:cNvPicPr/>
            <p:nvPr/>
          </p:nvPicPr>
          <p:blipFill>
            <a:blip r:embed="rId12"/>
            <a:stretch/>
          </p:blipFill>
          <p:spPr>
            <a:xfrm>
              <a:off x="5536800" y="2476800"/>
              <a:ext cx="377280" cy="2199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0" name="Google Shape;90;p14" descr=""/>
            <p:cNvPicPr/>
            <p:nvPr/>
          </p:nvPicPr>
          <p:blipFill>
            <a:blip r:embed="rId13"/>
            <a:stretch/>
          </p:blipFill>
          <p:spPr>
            <a:xfrm>
              <a:off x="7168680" y="2461680"/>
              <a:ext cx="377280" cy="219960"/>
            </a:xfrm>
            <a:prstGeom prst="rect">
              <a:avLst/>
            </a:prstGeom>
            <a:ln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 rot="21237000">
            <a:off x="345960" y="394200"/>
            <a:ext cx="4038120" cy="52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fr-FR" sz="3200" spc="-1" strike="noStrike">
                <a:solidFill>
                  <a:srgbClr val="cc0000"/>
                </a:solidFill>
                <a:latin typeface="Lato"/>
                <a:ea typeface="Lato"/>
              </a:rPr>
              <a:t>Contrainte</a:t>
            </a:r>
            <a:r>
              <a:rPr b="1" lang="fr-FR" sz="2400" spc="-1" strike="noStrike">
                <a:solidFill>
                  <a:srgbClr val="cc0000"/>
                </a:solidFill>
                <a:latin typeface="Lato"/>
                <a:ea typeface="Lato"/>
              </a:rPr>
              <a:t> </a:t>
            </a:r>
            <a:endParaRPr b="0" lang="fr-FR" sz="2400" spc="-1" strike="noStrike">
              <a:latin typeface="Arial"/>
            </a:endParaRPr>
          </a:p>
        </p:txBody>
      </p:sp>
      <p:grpSp>
        <p:nvGrpSpPr>
          <p:cNvPr id="342" name="Group 2"/>
          <p:cNvGrpSpPr/>
          <p:nvPr/>
        </p:nvGrpSpPr>
        <p:grpSpPr>
          <a:xfrm>
            <a:off x="1025280" y="1725480"/>
            <a:ext cx="6849360" cy="1699920"/>
            <a:chOff x="1025280" y="1725480"/>
            <a:chExt cx="6849360" cy="1699920"/>
          </a:xfrm>
        </p:grpSpPr>
        <p:pic>
          <p:nvPicPr>
            <p:cNvPr id="343" name="Google Shape;97;p15" descr=""/>
            <p:cNvPicPr/>
            <p:nvPr/>
          </p:nvPicPr>
          <p:blipFill>
            <a:blip r:embed="rId1"/>
            <a:stretch/>
          </p:blipFill>
          <p:spPr>
            <a:xfrm>
              <a:off x="1107360" y="1725480"/>
              <a:ext cx="1384560" cy="1384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4" name="Google Shape;98;p15" descr=""/>
            <p:cNvPicPr/>
            <p:nvPr/>
          </p:nvPicPr>
          <p:blipFill>
            <a:blip r:embed="rId2"/>
            <a:stretch/>
          </p:blipFill>
          <p:spPr>
            <a:xfrm>
              <a:off x="6636600" y="1877760"/>
              <a:ext cx="972000" cy="972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45" name="CustomShape 3"/>
            <p:cNvSpPr/>
            <p:nvPr/>
          </p:nvSpPr>
          <p:spPr>
            <a:xfrm>
              <a:off x="1025280" y="3084120"/>
              <a:ext cx="142632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Ressources pour Multiprocessing</a:t>
              </a:r>
              <a:endParaRPr b="0" lang="fr-FR" sz="1100" spc="-1" strike="noStrike">
                <a:latin typeface="Arial"/>
              </a:endParaRPr>
            </a:p>
          </p:txBody>
        </p:sp>
        <p:sp>
          <p:nvSpPr>
            <p:cNvPr id="346" name="CustomShape 4"/>
            <p:cNvSpPr/>
            <p:nvPr/>
          </p:nvSpPr>
          <p:spPr>
            <a:xfrm>
              <a:off x="6589440" y="3084120"/>
              <a:ext cx="1285200" cy="341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fr-FR" sz="1100" spc="-1" strike="noStrike">
                  <a:solidFill>
                    <a:srgbClr val="434343"/>
                  </a:solidFill>
                  <a:latin typeface="Lato"/>
                  <a:ea typeface="Lato"/>
                </a:rPr>
                <a:t>Temps</a:t>
              </a:r>
              <a:endParaRPr b="0" lang="fr-FR" sz="1100" spc="-1" strike="noStrike">
                <a:latin typeface="Arial"/>
              </a:endParaRPr>
            </a:p>
          </p:txBody>
        </p:sp>
        <p:pic>
          <p:nvPicPr>
            <p:cNvPr id="347" name="Google Shape;101;p15" descr=""/>
            <p:cNvPicPr/>
            <p:nvPr/>
          </p:nvPicPr>
          <p:blipFill>
            <a:blip r:embed="rId3"/>
            <a:stretch/>
          </p:blipFill>
          <p:spPr>
            <a:xfrm>
              <a:off x="3508200" y="1938600"/>
              <a:ext cx="2246040" cy="1412640"/>
            </a:xfrm>
            <a:prstGeom prst="rect">
              <a:avLst/>
            </a:prstGeom>
            <a:ln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Preprocessing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Description : 50 000 avis, 1/4 négatifs</a:t>
            </a:r>
            <a:endParaRPr b="0" lang="fr-FR" sz="3200" spc="-1" strike="noStrike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Analyse des données : trio « de, et, la »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C400E00-F2F6-4B3C-871D-52581B642AAF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351" name="" descr=""/>
          <p:cNvPicPr/>
          <p:nvPr/>
        </p:nvPicPr>
        <p:blipFill>
          <a:blip r:embed="rId1"/>
          <a:srcRect l="20057" t="38824" r="53965" b="31767"/>
          <a:stretch/>
        </p:blipFill>
        <p:spPr>
          <a:xfrm>
            <a:off x="2304360" y="2448000"/>
            <a:ext cx="3054600" cy="194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Preprocessing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Traitement des notes : 0...50 → 0 ou 1</a:t>
            </a:r>
            <a:endParaRPr b="0" lang="fr-FR" sz="3200" spc="-1" strike="noStrike"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Traitement des commentaires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54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272EA13-8CE2-4708-AB51-F36FA57BB14D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457200" y="205920"/>
            <a:ext cx="822780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"/>
                <a:ea typeface="DejaVu Sans"/>
              </a:rPr>
              <a:t>Preprocessing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457200" y="1199880"/>
            <a:ext cx="822780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2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  <a:ea typeface="DejaVu Sans"/>
              </a:rPr>
              <a:t>Analyse des données : trio « très, chambre, a »</a:t>
            </a:r>
            <a:endParaRPr b="0" lang="fr-FR" sz="32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6553080" y="4767480"/>
            <a:ext cx="2131920" cy="272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F4FC740-6326-4AF4-9D2E-10C44BAEB206}" type="slidenum"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&lt;numéro&gt;</a:t>
            </a:fld>
            <a:r>
              <a:rPr b="0" lang="fr-FR" sz="1600" spc="-1" strike="noStrike">
                <a:solidFill>
                  <a:srgbClr val="8b8b8b"/>
                </a:solidFill>
                <a:latin typeface="Calibri"/>
                <a:ea typeface="DejaVu Sans"/>
              </a:rPr>
              <a:t>/11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358" name="" descr=""/>
          <p:cNvPicPr/>
          <p:nvPr/>
        </p:nvPicPr>
        <p:blipFill>
          <a:blip r:embed="rId1"/>
          <a:srcRect l="22420" t="22948" r="68925" b="70984"/>
          <a:stretch/>
        </p:blipFill>
        <p:spPr>
          <a:xfrm>
            <a:off x="891360" y="2088000"/>
            <a:ext cx="1828080" cy="719640"/>
          </a:xfrm>
          <a:prstGeom prst="rect">
            <a:avLst/>
          </a:prstGeom>
          <a:ln>
            <a:noFill/>
          </a:ln>
        </p:spPr>
      </p:pic>
      <p:pic>
        <p:nvPicPr>
          <p:cNvPr id="359" name="" descr=""/>
          <p:cNvPicPr/>
          <p:nvPr/>
        </p:nvPicPr>
        <p:blipFill>
          <a:blip r:embed="rId2"/>
          <a:srcRect l="20057" t="62633" r="53965" b="7953"/>
          <a:stretch/>
        </p:blipFill>
        <p:spPr>
          <a:xfrm>
            <a:off x="2736360" y="2016000"/>
            <a:ext cx="3507480" cy="223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Application>LibreOffice/6.2.8.2$Windows_X86_64 LibreOffice_project/f82ddfca21ebc1e222a662a32b25c0c9d20169ee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fr-FR</dc:language>
  <cp:lastModifiedBy/>
  <dcterms:modified xsi:type="dcterms:W3CDTF">2020-06-08T19:09:59Z</dcterms:modified>
  <cp:revision>2</cp:revision>
  <dc:subject/>
  <dc:title/>
</cp:coreProperties>
</file>